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302" r:id="rId4"/>
    <p:sldId id="299" r:id="rId5"/>
    <p:sldId id="260" r:id="rId6"/>
    <p:sldId id="263" r:id="rId7"/>
    <p:sldId id="261" r:id="rId8"/>
    <p:sldId id="297" r:id="rId9"/>
    <p:sldId id="305" r:id="rId10"/>
    <p:sldId id="296" r:id="rId11"/>
    <p:sldId id="265" r:id="rId12"/>
    <p:sldId id="266" r:id="rId13"/>
    <p:sldId id="267" r:id="rId14"/>
    <p:sldId id="268" r:id="rId15"/>
    <p:sldId id="270" r:id="rId16"/>
    <p:sldId id="300" r:id="rId17"/>
    <p:sldId id="271" r:id="rId18"/>
    <p:sldId id="272" r:id="rId19"/>
    <p:sldId id="273" r:id="rId20"/>
    <p:sldId id="274" r:id="rId21"/>
    <p:sldId id="275" r:id="rId22"/>
    <p:sldId id="276" r:id="rId23"/>
    <p:sldId id="281" r:id="rId24"/>
    <p:sldId id="277" r:id="rId25"/>
    <p:sldId id="278" r:id="rId26"/>
    <p:sldId id="279" r:id="rId27"/>
    <p:sldId id="280" r:id="rId28"/>
    <p:sldId id="282" r:id="rId29"/>
    <p:sldId id="283" r:id="rId30"/>
    <p:sldId id="284" r:id="rId31"/>
    <p:sldId id="285" r:id="rId32"/>
    <p:sldId id="286" r:id="rId33"/>
    <p:sldId id="303" r:id="rId34"/>
    <p:sldId id="288" r:id="rId35"/>
    <p:sldId id="304" r:id="rId36"/>
    <p:sldId id="289" r:id="rId37"/>
    <p:sldId id="290" r:id="rId38"/>
    <p:sldId id="291" r:id="rId39"/>
    <p:sldId id="292" r:id="rId40"/>
    <p:sldId id="294" r:id="rId41"/>
    <p:sldId id="301" r:id="rId42"/>
    <p:sldId id="293" r:id="rId43"/>
    <p:sldId id="295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C5099-2762-4F41-AD8A-D832A6828C1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6B9A6-B6DF-49FD-9567-98B757C9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3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6B9A6-B6DF-49FD-9567-98B757C9B6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5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1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8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0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7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7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7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8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0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E1A2-9BB4-4FB8-A8B5-9794E4DB8359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7A58-FDE6-4336-945A-90CF9A124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File:Viaggioverrazzano.jpg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Cartier.png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File:Samuel-de-champlain-s.jpg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animationfactory.com/en/search/close-up.html?&amp;oid=4965997&amp;s=1&amp;sc=1&amp;st=21&amp;q=tobacco&amp;spage=1&amp;hoid=f58eb09d6c0143c2a1ebd5d5467a721a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animationfactory.com/en/search/close-up.html?&amp;oid=4955449&amp;s=1&amp;sc=1&amp;st=16&amp;q=prisoners&amp;spage=1&amp;hoid=353c7039aa923d47443c593c3d864096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animationfactory.com/en/search/close-up.html?&amp;oid=4957385&amp;s=26&amp;sc=26&amp;st=537&amp;q=winter&amp;spage=2&amp;hoid=4ccbda739eb9b75e4266ffdcd51c6789" TargetMode="Externa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animationfactory.com/en/search/close-up.html?&amp;oid=4946889&amp;s=1&amp;sc=1&amp;st=47&amp;q=witch&amp;spage=1&amp;hoid=d2d0ab8de397b8d93c233107b830aaf9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animationfactory.com/en/search/close-up.html?&amp;oid=4946529&amp;s=1&amp;sc=1&amp;st=14&amp;q=delaware&amp;spage=1&amp;hoid=a4a32a4306d27429d9074a3bec25023e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Europeans Establish Colonies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</p:spTree>
    <p:extLst>
      <p:ext uri="{BB962C8B-B14F-4D97-AF65-F5344CB8AC3E}">
        <p14:creationId xmlns:p14="http://schemas.microsoft.com/office/powerpoint/2010/main" val="330396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Francisco Coronado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Natives trick him by telling him tales of a Golden Kingdom (Cibola) </a:t>
            </a:r>
          </a:p>
          <a:p>
            <a:endParaRPr lang="en-US" dirty="0"/>
          </a:p>
          <a:p>
            <a:r>
              <a:rPr lang="en-US" dirty="0"/>
              <a:t>Meant to occupy his time</a:t>
            </a:r>
          </a:p>
          <a:p>
            <a:endParaRPr lang="en-US" dirty="0"/>
          </a:p>
          <a:p>
            <a:r>
              <a:rPr lang="en-US" dirty="0"/>
              <a:t>Leaves Mexico in search and encounters the state of Kansas</a:t>
            </a:r>
          </a:p>
          <a:p>
            <a:endParaRPr lang="en-US" dirty="0"/>
          </a:p>
          <a:p>
            <a:r>
              <a:rPr lang="en-US" dirty="0"/>
              <a:t>Eventually retreats back to Mexico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272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Native Resistance: Pueblo Revolt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Drought and disease occurs in late 1600’s virtually starving the enslaved PUEBLO’s</a:t>
            </a:r>
          </a:p>
          <a:p>
            <a:endParaRPr lang="en-US" dirty="0"/>
          </a:p>
          <a:p>
            <a:r>
              <a:rPr lang="en-US" dirty="0"/>
              <a:t>Pop. Cut from 40k to 17k</a:t>
            </a:r>
          </a:p>
          <a:p>
            <a:endParaRPr lang="en-US" dirty="0"/>
          </a:p>
          <a:p>
            <a:r>
              <a:rPr lang="en-US" dirty="0"/>
              <a:t>Result: Most </a:t>
            </a:r>
            <a:r>
              <a:rPr lang="en-US" dirty="0">
                <a:solidFill>
                  <a:srgbClr val="FF0000"/>
                </a:solidFill>
              </a:rPr>
              <a:t>successful</a:t>
            </a:r>
            <a:r>
              <a:rPr lang="en-US" dirty="0"/>
              <a:t> Native American revolt</a:t>
            </a:r>
          </a:p>
          <a:p>
            <a:endParaRPr lang="en-US" dirty="0"/>
          </a:p>
          <a:p>
            <a:r>
              <a:rPr lang="en-US" dirty="0"/>
              <a:t>Spanish leave Santa Fe for El Paso</a:t>
            </a:r>
          </a:p>
        </p:txBody>
      </p:sp>
    </p:spTree>
    <p:extLst>
      <p:ext uri="{BB962C8B-B14F-4D97-AF65-F5344CB8AC3E}">
        <p14:creationId xmlns:p14="http://schemas.microsoft.com/office/powerpoint/2010/main" val="114417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What were the 2 new territories of the </a:t>
            </a:r>
            <a:r>
              <a:rPr lang="en-US" dirty="0">
                <a:solidFill>
                  <a:srgbClr val="FF0000"/>
                </a:solidFill>
              </a:rPr>
              <a:t>Spanish Empire</a:t>
            </a:r>
            <a:r>
              <a:rPr lang="en-US" dirty="0"/>
              <a:t>? What current areas did each include?</a:t>
            </a:r>
          </a:p>
          <a:p>
            <a:endParaRPr lang="en-US" dirty="0"/>
          </a:p>
          <a:p>
            <a:r>
              <a:rPr lang="en-US" dirty="0"/>
              <a:t>2. What was the 1</a:t>
            </a:r>
            <a:r>
              <a:rPr lang="en-US" baseline="30000" dirty="0"/>
              <a:t>st</a:t>
            </a:r>
            <a:r>
              <a:rPr lang="en-US" dirty="0"/>
              <a:t> established town in the U.S? </a:t>
            </a:r>
          </a:p>
          <a:p>
            <a:endParaRPr lang="en-US" dirty="0"/>
          </a:p>
          <a:p>
            <a:r>
              <a:rPr lang="en-US" dirty="0"/>
              <a:t>3. What were the end results of </a:t>
            </a:r>
            <a:r>
              <a:rPr lang="en-US" dirty="0">
                <a:solidFill>
                  <a:srgbClr val="FF0000"/>
                </a:solidFill>
              </a:rPr>
              <a:t>De Soto’s </a:t>
            </a:r>
            <a:r>
              <a:rPr lang="en-US" dirty="0"/>
              <a:t>journey?</a:t>
            </a:r>
          </a:p>
          <a:p>
            <a:endParaRPr lang="en-US" dirty="0"/>
          </a:p>
          <a:p>
            <a:r>
              <a:rPr lang="en-US" dirty="0"/>
              <a:t>4. What was the result of the </a:t>
            </a:r>
            <a:r>
              <a:rPr lang="en-US" dirty="0">
                <a:solidFill>
                  <a:srgbClr val="FF0000"/>
                </a:solidFill>
              </a:rPr>
              <a:t>PUEBLO REVOLT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638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French Empire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1313121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French are NOT looking to establish colonies</a:t>
            </a:r>
          </a:p>
          <a:p>
            <a:endParaRPr lang="en-US" dirty="0"/>
          </a:p>
          <a:p>
            <a:r>
              <a:rPr lang="en-US" dirty="0"/>
              <a:t>Rather make </a:t>
            </a:r>
            <a:r>
              <a:rPr lang="en-US" dirty="0">
                <a:solidFill>
                  <a:srgbClr val="FF0000"/>
                </a:solidFill>
              </a:rPr>
              <a:t>MONEY</a:t>
            </a:r>
            <a:r>
              <a:rPr lang="en-US" dirty="0"/>
              <a:t> and bring it back to France</a:t>
            </a:r>
          </a:p>
          <a:p>
            <a:endParaRPr lang="en-US" dirty="0"/>
          </a:p>
          <a:p>
            <a:r>
              <a:rPr lang="en-US" dirty="0"/>
              <a:t>They trade the Natives metal tools and weapons for beaver pelts</a:t>
            </a:r>
          </a:p>
          <a:p>
            <a:endParaRPr lang="en-US" dirty="0"/>
          </a:p>
          <a:p>
            <a:r>
              <a:rPr lang="en-US" dirty="0"/>
              <a:t>Pelts were very valuable in Europe</a:t>
            </a:r>
          </a:p>
        </p:txBody>
      </p:sp>
    </p:spTree>
    <p:extLst>
      <p:ext uri="{BB962C8B-B14F-4D97-AF65-F5344CB8AC3E}">
        <p14:creationId xmlns:p14="http://schemas.microsoft.com/office/powerpoint/2010/main" val="2557023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French in North America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Giovanni Da Verrazano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Italian who sailed for France</a:t>
            </a:r>
          </a:p>
          <a:p>
            <a:endParaRPr lang="en-US" sz="2800" dirty="0"/>
          </a:p>
          <a:p>
            <a:r>
              <a:rPr lang="en-US" sz="2800" dirty="0"/>
              <a:t>Created map of East U.S and Canada</a:t>
            </a:r>
          </a:p>
          <a:p>
            <a:endParaRPr lang="en-US" sz="2800" dirty="0"/>
          </a:p>
          <a:p>
            <a:r>
              <a:rPr lang="en-US" sz="2800" dirty="0"/>
              <a:t>Bridge in NY </a:t>
            </a:r>
            <a:r>
              <a:rPr lang="en-US" sz="2800"/>
              <a:t>named after him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2" name="Picture 4" descr="http://upload.wikimedia.org/wikipedia/commons/thumb/a/af/Viaggioverrazzano.jpg/260px-Viaggioverrazzan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9810" y="1676400"/>
            <a:ext cx="3337891" cy="4133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3760610"/>
      </p:ext>
    </p:extLst>
  </p:cSld>
  <p:clrMapOvr>
    <a:masterClrMapping/>
  </p:clrMapOvr>
  <p:transition spd="slow">
    <p:whee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Jacques Cartier</a:t>
            </a:r>
          </a:p>
        </p:txBody>
      </p:sp>
      <p:pic>
        <p:nvPicPr>
          <p:cNvPr id="4" name="Picture 2" descr="http://upload.wikimedia.org/wikipedia/commons/thumb/b/b2/Cartier.png/220px-Cartier.pn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38200" y="2195718"/>
            <a:ext cx="2793651" cy="3911111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Claims what is now </a:t>
            </a:r>
            <a:r>
              <a:rPr lang="en-US" dirty="0">
                <a:solidFill>
                  <a:srgbClr val="FF0000"/>
                </a:solidFill>
              </a:rPr>
              <a:t>CANADA</a:t>
            </a:r>
            <a:r>
              <a:rPr lang="en-US" dirty="0"/>
              <a:t> for France</a:t>
            </a:r>
          </a:p>
          <a:p>
            <a:endParaRPr lang="en-US" dirty="0"/>
          </a:p>
          <a:p>
            <a:r>
              <a:rPr lang="en-US" dirty="0"/>
              <a:t>Sets up 1</a:t>
            </a:r>
            <a:r>
              <a:rPr lang="en-US" baseline="30000" dirty="0"/>
              <a:t>st</a:t>
            </a:r>
            <a:r>
              <a:rPr lang="en-US" dirty="0"/>
              <a:t> settlement</a:t>
            </a:r>
          </a:p>
          <a:p>
            <a:endParaRPr lang="en-US" dirty="0"/>
          </a:p>
          <a:p>
            <a:r>
              <a:rPr lang="en-US" dirty="0"/>
              <a:t>Eventually named after the Iroquois word “Kanata” or village</a:t>
            </a:r>
          </a:p>
        </p:txBody>
      </p:sp>
    </p:spTree>
    <p:extLst>
      <p:ext uri="{BB962C8B-B14F-4D97-AF65-F5344CB8AC3E}">
        <p14:creationId xmlns:p14="http://schemas.microsoft.com/office/powerpoint/2010/main" val="2621283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Samuel De Champlain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“Father of New France”</a:t>
            </a:r>
          </a:p>
          <a:p>
            <a:endParaRPr lang="en-US" sz="3200" dirty="0"/>
          </a:p>
          <a:p>
            <a:r>
              <a:rPr lang="en-US" sz="3200" dirty="0"/>
              <a:t>Founded 1</a:t>
            </a:r>
            <a:r>
              <a:rPr lang="en-US" sz="3200" baseline="30000" dirty="0"/>
              <a:t>st</a:t>
            </a:r>
            <a:r>
              <a:rPr lang="en-US" sz="3200" dirty="0"/>
              <a:t> French Colony in Quebec</a:t>
            </a:r>
          </a:p>
          <a:p>
            <a:endParaRPr lang="en-US" sz="3200" dirty="0"/>
          </a:p>
          <a:p>
            <a:r>
              <a:rPr lang="en-US" sz="3200" dirty="0"/>
              <a:t>Used natives to help explore Canada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http://upload.wikimedia.org/wikipedia/commons/thumb/0/05/Samuel-de-champlain-s.jpg/220px-Samuel-de-champlain-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743200"/>
            <a:ext cx="2514320" cy="2849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539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Louisiana and New Orleans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Robert De La Salle (1682) hoping to find </a:t>
            </a:r>
            <a:r>
              <a:rPr lang="en-US" dirty="0">
                <a:solidFill>
                  <a:srgbClr val="FF0000"/>
                </a:solidFill>
              </a:rPr>
              <a:t>NORTHWEST PASSAGE </a:t>
            </a:r>
            <a:r>
              <a:rPr lang="en-US" dirty="0"/>
              <a:t>(water route to Asia)</a:t>
            </a:r>
          </a:p>
          <a:p>
            <a:endParaRPr lang="en-US" dirty="0"/>
          </a:p>
          <a:p>
            <a:r>
              <a:rPr lang="en-US" dirty="0"/>
              <a:t>Instead find</a:t>
            </a:r>
            <a:r>
              <a:rPr lang="en-US" dirty="0">
                <a:solidFill>
                  <a:srgbClr val="FF0000"/>
                </a:solidFill>
              </a:rPr>
              <a:t> Louisiana </a:t>
            </a:r>
            <a:r>
              <a:rPr lang="en-US" dirty="0"/>
              <a:t>in honor of French King Louis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New Orleans becomes its biggest town as its located near water</a:t>
            </a:r>
          </a:p>
        </p:txBody>
      </p:sp>
    </p:spTree>
    <p:extLst>
      <p:ext uri="{BB962C8B-B14F-4D97-AF65-F5344CB8AC3E}">
        <p14:creationId xmlns:p14="http://schemas.microsoft.com/office/powerpoint/2010/main" val="152639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What was France looking to do in the NEW WORLD?</a:t>
            </a:r>
          </a:p>
          <a:p>
            <a:endParaRPr lang="en-US" dirty="0"/>
          </a:p>
          <a:p>
            <a:r>
              <a:rPr lang="en-US" dirty="0"/>
              <a:t>2. What </a:t>
            </a:r>
            <a:r>
              <a:rPr lang="en-US"/>
              <a:t>was an </a:t>
            </a:r>
            <a:r>
              <a:rPr lang="en-US" dirty="0"/>
              <a:t>accomplishment of Cartier? </a:t>
            </a:r>
          </a:p>
          <a:p>
            <a:endParaRPr lang="en-US" dirty="0"/>
          </a:p>
          <a:p>
            <a:r>
              <a:rPr lang="en-US" dirty="0"/>
              <a:t>3. What was an accomplishment of De Champlain?</a:t>
            </a:r>
          </a:p>
          <a:p>
            <a:endParaRPr lang="en-US" dirty="0"/>
          </a:p>
          <a:p>
            <a:r>
              <a:rPr lang="en-US" dirty="0"/>
              <a:t>4. Who was </a:t>
            </a:r>
            <a:r>
              <a:rPr lang="en-US" dirty="0">
                <a:solidFill>
                  <a:srgbClr val="FF0000"/>
                </a:solidFill>
              </a:rPr>
              <a:t>LOUISIANA</a:t>
            </a:r>
            <a:r>
              <a:rPr lang="en-US" dirty="0"/>
              <a:t> named after?</a:t>
            </a:r>
          </a:p>
        </p:txBody>
      </p:sp>
    </p:spTree>
    <p:extLst>
      <p:ext uri="{BB962C8B-B14F-4D97-AF65-F5344CB8AC3E}">
        <p14:creationId xmlns:p14="http://schemas.microsoft.com/office/powerpoint/2010/main" val="61255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Spanish Empire in America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3166817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England’s Southern Colonies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392407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Roanoke (Lost Colony)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One of U.S GREATEST mysteries</a:t>
            </a:r>
          </a:p>
          <a:p>
            <a:endParaRPr lang="en-US" dirty="0"/>
          </a:p>
          <a:p>
            <a:r>
              <a:rPr lang="en-US" dirty="0"/>
              <a:t>1590 – 2 ships arrive from England to resupply Roanoke and find all original setters missing</a:t>
            </a:r>
          </a:p>
          <a:p>
            <a:endParaRPr lang="en-US" dirty="0"/>
          </a:p>
          <a:p>
            <a:r>
              <a:rPr lang="en-US" dirty="0"/>
              <a:t>Word “CROATOAN” is found engraved on a tree</a:t>
            </a:r>
          </a:p>
          <a:p>
            <a:endParaRPr lang="en-US" dirty="0"/>
          </a:p>
          <a:p>
            <a:r>
              <a:rPr lang="en-US" dirty="0"/>
              <a:t>Settlers never found (remains unsolved)</a:t>
            </a:r>
          </a:p>
        </p:txBody>
      </p:sp>
    </p:spTree>
    <p:extLst>
      <p:ext uri="{BB962C8B-B14F-4D97-AF65-F5344CB8AC3E}">
        <p14:creationId xmlns:p14="http://schemas.microsoft.com/office/powerpoint/2010/main" val="3651683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Jamestown 1607 (1</a:t>
            </a:r>
            <a:r>
              <a:rPr lang="en-US" baseline="30000" dirty="0"/>
              <a:t>st</a:t>
            </a:r>
            <a:r>
              <a:rPr lang="en-US" dirty="0"/>
              <a:t> Est. Colony)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100 original settlers</a:t>
            </a:r>
          </a:p>
          <a:p>
            <a:endParaRPr lang="en-US" dirty="0"/>
          </a:p>
          <a:p>
            <a:r>
              <a:rPr lang="en-US" dirty="0"/>
              <a:t>Reasons for original failure (5):</a:t>
            </a:r>
          </a:p>
          <a:p>
            <a:endParaRPr lang="en-US" dirty="0"/>
          </a:p>
          <a:p>
            <a:r>
              <a:rPr lang="en-US" dirty="0"/>
              <a:t>1. Conflict with Natives</a:t>
            </a:r>
          </a:p>
          <a:p>
            <a:endParaRPr lang="en-US" dirty="0"/>
          </a:p>
          <a:p>
            <a:r>
              <a:rPr lang="en-US" dirty="0"/>
              <a:t>2. Unrealistic Expectations</a:t>
            </a:r>
          </a:p>
          <a:p>
            <a:pPr marL="0" indent="0">
              <a:buNone/>
            </a:pPr>
            <a:r>
              <a:rPr lang="en-US" dirty="0"/>
              <a:t>      (wealthy did not want to work)</a:t>
            </a:r>
          </a:p>
        </p:txBody>
      </p:sp>
    </p:spTree>
    <p:extLst>
      <p:ext uri="{BB962C8B-B14F-4D97-AF65-F5344CB8AC3E}">
        <p14:creationId xmlns:p14="http://schemas.microsoft.com/office/powerpoint/2010/main" val="410607691"/>
      </p:ext>
    </p:extLst>
  </p:cSld>
  <p:clrMapOvr>
    <a:masterClrMapping/>
  </p:clrMapOvr>
  <p:transition spd="slow">
    <p:diamond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3. Location</a:t>
            </a:r>
          </a:p>
          <a:p>
            <a:pPr lvl="1"/>
            <a:r>
              <a:rPr lang="en-US" dirty="0"/>
              <a:t>Near Swamp = mosquito’s / disease</a:t>
            </a:r>
          </a:p>
          <a:p>
            <a:endParaRPr lang="en-US" dirty="0"/>
          </a:p>
          <a:p>
            <a:r>
              <a:rPr lang="en-US" dirty="0"/>
              <a:t>4. Starvation</a:t>
            </a:r>
          </a:p>
          <a:p>
            <a:pPr lvl="1"/>
            <a:r>
              <a:rPr lang="en-US" dirty="0"/>
              <a:t>Without Native help colony would have died in one year / could not grow food</a:t>
            </a:r>
          </a:p>
          <a:p>
            <a:endParaRPr lang="en-US" dirty="0"/>
          </a:p>
          <a:p>
            <a:r>
              <a:rPr lang="en-US" dirty="0"/>
              <a:t>5. Poor Leadership</a:t>
            </a:r>
          </a:p>
          <a:p>
            <a:pPr lvl="1"/>
            <a:r>
              <a:rPr lang="en-US" dirty="0"/>
              <a:t>Internal fighting / power struggle </a:t>
            </a:r>
            <a:r>
              <a:rPr lang="en-US"/>
              <a:t>once failure begins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43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Tobacco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Tobacco</a:t>
            </a:r>
            <a:r>
              <a:rPr lang="en-US" dirty="0"/>
              <a:t> was staple or CASH crop</a:t>
            </a:r>
          </a:p>
          <a:p>
            <a:endParaRPr lang="en-US" dirty="0"/>
          </a:p>
          <a:p>
            <a:r>
              <a:rPr lang="en-US" dirty="0"/>
              <a:t>Only Spanish were allowed to have tobacco seed </a:t>
            </a:r>
          </a:p>
          <a:p>
            <a:endParaRPr lang="en-US" dirty="0"/>
          </a:p>
          <a:p>
            <a:r>
              <a:rPr lang="en-US" dirty="0"/>
              <a:t>Caught selling it to others was punishable by DEATH</a:t>
            </a:r>
          </a:p>
          <a:p>
            <a:endParaRPr lang="en-US" dirty="0"/>
          </a:p>
          <a:p>
            <a:r>
              <a:rPr lang="en-US" dirty="0"/>
              <a:t>Without tobacco Jamestown would’ve failed</a:t>
            </a:r>
          </a:p>
          <a:p>
            <a:endParaRPr lang="en-US" dirty="0"/>
          </a:p>
          <a:p>
            <a:r>
              <a:rPr lang="en-US" dirty="0"/>
              <a:t>Used indentured servants</a:t>
            </a:r>
          </a:p>
          <a:p>
            <a:pPr lvl="1"/>
            <a:r>
              <a:rPr lang="en-US" dirty="0"/>
              <a:t>7 years of work and you would get a piece of land at the end</a:t>
            </a:r>
          </a:p>
        </p:txBody>
      </p:sp>
      <p:pic>
        <p:nvPicPr>
          <p:cNvPr id="2050" name="Picture 2" descr="Heart Smoking Cigarette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8701" y="271226"/>
            <a:ext cx="1965299" cy="1965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7047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by James Oglethorpe (1732)</a:t>
            </a:r>
          </a:p>
          <a:p>
            <a:endParaRPr lang="en-US" dirty="0"/>
          </a:p>
          <a:p>
            <a:r>
              <a:rPr lang="en-US" dirty="0"/>
              <a:t>Colony for </a:t>
            </a:r>
            <a:r>
              <a:rPr lang="en-US" dirty="0">
                <a:solidFill>
                  <a:srgbClr val="FF0000"/>
                </a:solidFill>
              </a:rPr>
              <a:t>PRISONERS</a:t>
            </a:r>
            <a:r>
              <a:rPr lang="en-US" dirty="0"/>
              <a:t> and debtors to work land instead of jail sentence (in England)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Soon African slaves would be brought to work the entire south instead of prisoners</a:t>
            </a:r>
          </a:p>
        </p:txBody>
      </p:sp>
      <p:pic>
        <p:nvPicPr>
          <p:cNvPr id="2050" name="Picture 2" descr="Robber Jail Mugshot Flash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76200"/>
            <a:ext cx="1828800" cy="1828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066413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Maryland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Named after </a:t>
            </a:r>
            <a:r>
              <a:rPr lang="en-US" dirty="0">
                <a:solidFill>
                  <a:srgbClr val="FF0000"/>
                </a:solidFill>
              </a:rPr>
              <a:t>Queen Mary </a:t>
            </a:r>
            <a:r>
              <a:rPr lang="en-US" dirty="0"/>
              <a:t>of England</a:t>
            </a:r>
          </a:p>
          <a:p>
            <a:endParaRPr lang="en-US" dirty="0"/>
          </a:p>
          <a:p>
            <a:r>
              <a:rPr lang="en-US" dirty="0"/>
              <a:t>Governed by </a:t>
            </a:r>
            <a:r>
              <a:rPr lang="en-US" dirty="0">
                <a:solidFill>
                  <a:srgbClr val="FF0000"/>
                </a:solidFill>
              </a:rPr>
              <a:t>Lord Baltimore </a:t>
            </a:r>
            <a:r>
              <a:rPr lang="en-US" sz="3900" dirty="0"/>
              <a:t>(Baltimore City)</a:t>
            </a:r>
            <a:endParaRPr lang="en-US" dirty="0"/>
          </a:p>
          <a:p>
            <a:endParaRPr lang="en-US" dirty="0"/>
          </a:p>
          <a:p>
            <a:r>
              <a:rPr lang="en-US" dirty="0"/>
              <a:t>Refuge colony (</a:t>
            </a:r>
            <a:r>
              <a:rPr lang="en-US"/>
              <a:t>safe place) </a:t>
            </a:r>
            <a:r>
              <a:rPr lang="en-US" dirty="0"/>
              <a:t>for Catholics who were discriminated against in Europe</a:t>
            </a:r>
          </a:p>
          <a:p>
            <a:endParaRPr lang="en-US" dirty="0"/>
          </a:p>
          <a:p>
            <a:r>
              <a:rPr lang="en-US" dirty="0"/>
              <a:t>More Protestants end up moving in; this causes later battles</a:t>
            </a:r>
          </a:p>
        </p:txBody>
      </p:sp>
    </p:spTree>
    <p:extLst>
      <p:ext uri="{BB962C8B-B14F-4D97-AF65-F5344CB8AC3E}">
        <p14:creationId xmlns:p14="http://schemas.microsoft.com/office/powerpoint/2010/main" val="3434226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What was the “</a:t>
            </a:r>
            <a:r>
              <a:rPr lang="en-US" dirty="0">
                <a:solidFill>
                  <a:srgbClr val="FF0000"/>
                </a:solidFill>
              </a:rPr>
              <a:t>Lost Colony</a:t>
            </a:r>
            <a:r>
              <a:rPr lang="en-US" dirty="0"/>
              <a:t>”? </a:t>
            </a:r>
          </a:p>
          <a:p>
            <a:endParaRPr lang="en-US" dirty="0"/>
          </a:p>
          <a:p>
            <a:r>
              <a:rPr lang="en-US" dirty="0"/>
              <a:t>2. List and describe 3 of the reasons </a:t>
            </a:r>
            <a:r>
              <a:rPr lang="en-US" dirty="0">
                <a:solidFill>
                  <a:srgbClr val="FF0000"/>
                </a:solidFill>
              </a:rPr>
              <a:t>Jamestown </a:t>
            </a:r>
            <a:r>
              <a:rPr lang="en-US" dirty="0"/>
              <a:t>failed.</a:t>
            </a:r>
          </a:p>
          <a:p>
            <a:endParaRPr lang="en-US" dirty="0"/>
          </a:p>
          <a:p>
            <a:r>
              <a:rPr lang="en-US" dirty="0"/>
              <a:t>3. What type of people lived in </a:t>
            </a:r>
            <a:r>
              <a:rPr lang="en-US" dirty="0">
                <a:solidFill>
                  <a:srgbClr val="FF0000"/>
                </a:solidFill>
              </a:rPr>
              <a:t>Georgia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4. Who was </a:t>
            </a:r>
            <a:r>
              <a:rPr lang="en-US" dirty="0">
                <a:solidFill>
                  <a:srgbClr val="FF0000"/>
                </a:solidFill>
              </a:rPr>
              <a:t>Maryland and Baltimore</a:t>
            </a:r>
            <a:r>
              <a:rPr lang="en-US" dirty="0"/>
              <a:t> named after? Why was it started?</a:t>
            </a:r>
          </a:p>
        </p:txBody>
      </p:sp>
    </p:spTree>
    <p:extLst>
      <p:ext uri="{BB962C8B-B14F-4D97-AF65-F5344CB8AC3E}">
        <p14:creationId xmlns:p14="http://schemas.microsoft.com/office/powerpoint/2010/main" val="1222645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New England Colonies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164571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Puritanism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Started by </a:t>
            </a:r>
            <a:r>
              <a:rPr lang="en-US" dirty="0">
                <a:solidFill>
                  <a:srgbClr val="FF0000"/>
                </a:solidFill>
              </a:rPr>
              <a:t>John Calvin</a:t>
            </a:r>
          </a:p>
          <a:p>
            <a:endParaRPr lang="en-US" dirty="0"/>
          </a:p>
          <a:p>
            <a:r>
              <a:rPr lang="en-US" dirty="0"/>
              <a:t>Got to heaven by leading moral life, praying and reading Bible daily</a:t>
            </a:r>
          </a:p>
          <a:p>
            <a:endParaRPr lang="en-US" dirty="0"/>
          </a:p>
          <a:p>
            <a:r>
              <a:rPr lang="en-US" dirty="0"/>
              <a:t>God decided if you went to Heaven, not your behavior (predestined) </a:t>
            </a:r>
          </a:p>
          <a:p>
            <a:endParaRPr lang="en-US" dirty="0"/>
          </a:p>
          <a:p>
            <a:r>
              <a:rPr lang="en-US" dirty="0"/>
              <a:t>People thought they had better chance if they were good</a:t>
            </a:r>
          </a:p>
        </p:txBody>
      </p:sp>
    </p:spTree>
    <p:extLst>
      <p:ext uri="{BB962C8B-B14F-4D97-AF65-F5344CB8AC3E}">
        <p14:creationId xmlns:p14="http://schemas.microsoft.com/office/powerpoint/2010/main" val="285401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as many countries as you can from Central America, the Caribbean Islands and South America</a:t>
            </a:r>
          </a:p>
          <a:p>
            <a:endParaRPr lang="en-US" dirty="0"/>
          </a:p>
          <a:p>
            <a:r>
              <a:rPr lang="en-US" dirty="0"/>
              <a:t>(Essentially any Spanish speaking country)</a:t>
            </a:r>
          </a:p>
        </p:txBody>
      </p:sp>
    </p:spTree>
    <p:extLst>
      <p:ext uri="{BB962C8B-B14F-4D97-AF65-F5344CB8AC3E}">
        <p14:creationId xmlns:p14="http://schemas.microsoft.com/office/powerpoint/2010/main" val="3822852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Settlers 1620; Plymouth Bay Colony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Arrive on boat called </a:t>
            </a:r>
            <a:r>
              <a:rPr lang="en-US" dirty="0">
                <a:solidFill>
                  <a:srgbClr val="FF0000"/>
                </a:solidFill>
              </a:rPr>
              <a:t>THE MAYFLOWER</a:t>
            </a:r>
          </a:p>
          <a:p>
            <a:endParaRPr lang="en-US" dirty="0"/>
          </a:p>
          <a:p>
            <a:r>
              <a:rPr lang="en-US" dirty="0"/>
              <a:t>People were called </a:t>
            </a:r>
            <a:r>
              <a:rPr lang="en-US" dirty="0">
                <a:solidFill>
                  <a:srgbClr val="FF0000"/>
                </a:solidFill>
              </a:rPr>
              <a:t>PILGRIMS</a:t>
            </a:r>
          </a:p>
          <a:p>
            <a:endParaRPr lang="en-US" dirty="0"/>
          </a:p>
          <a:p>
            <a:r>
              <a:rPr lang="en-US" dirty="0"/>
              <a:t>100 in total</a:t>
            </a:r>
          </a:p>
          <a:p>
            <a:endParaRPr lang="en-US" dirty="0"/>
          </a:p>
          <a:p>
            <a:r>
              <a:rPr lang="en-US" dirty="0"/>
              <a:t>Agreed to follow a set of rules (</a:t>
            </a:r>
            <a:r>
              <a:rPr lang="en-US" dirty="0">
                <a:solidFill>
                  <a:srgbClr val="FF0000"/>
                </a:solidFill>
              </a:rPr>
              <a:t>MAYFLOWER COMPACT)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Celebrate 1</a:t>
            </a:r>
            <a:r>
              <a:rPr lang="en-US" baseline="30000" dirty="0"/>
              <a:t>st</a:t>
            </a:r>
            <a:r>
              <a:rPr lang="en-US" dirty="0"/>
              <a:t> Thanksgiving 1621; (53 colonists / 90 natives) </a:t>
            </a:r>
          </a:p>
        </p:txBody>
      </p:sp>
    </p:spTree>
    <p:extLst>
      <p:ext uri="{BB962C8B-B14F-4D97-AF65-F5344CB8AC3E}">
        <p14:creationId xmlns:p14="http://schemas.microsoft.com/office/powerpoint/2010/main" val="25448486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Plymouth Bay Colony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English settlement in New England </a:t>
            </a:r>
          </a:p>
          <a:p>
            <a:endParaRPr lang="en-US" sz="3200" dirty="0"/>
          </a:p>
          <a:p>
            <a:r>
              <a:rPr lang="en-US" sz="3200" dirty="0"/>
              <a:t>Arrive in the late fall (very cold)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½ population die in 1</a:t>
            </a:r>
            <a:r>
              <a:rPr lang="en-US" sz="3200" baseline="30000" dirty="0"/>
              <a:t>st</a:t>
            </a:r>
            <a:r>
              <a:rPr lang="en-US" sz="3200" dirty="0"/>
              <a:t> winter</a:t>
            </a:r>
          </a:p>
          <a:p>
            <a:endParaRPr lang="en-US" sz="3200" dirty="0"/>
          </a:p>
          <a:p>
            <a:r>
              <a:rPr lang="en-US" sz="3200" dirty="0"/>
              <a:t>Starvation</a:t>
            </a:r>
          </a:p>
          <a:p>
            <a:endParaRPr lang="en-US" sz="3200" dirty="0"/>
          </a:p>
          <a:p>
            <a:r>
              <a:rPr lang="en-US" sz="3200" dirty="0"/>
              <a:t>Eat shoe leather and ponder (think about) </a:t>
            </a:r>
            <a:r>
              <a:rPr lang="en-US" sz="3200" dirty="0">
                <a:solidFill>
                  <a:srgbClr val="FF0000"/>
                </a:solidFill>
              </a:rPr>
              <a:t>CANIBALISM </a:t>
            </a:r>
            <a:r>
              <a:rPr lang="en-US" sz="3200" dirty="0"/>
              <a:t>for survival</a:t>
            </a:r>
          </a:p>
          <a:p>
            <a:endParaRPr lang="en-US" dirty="0"/>
          </a:p>
        </p:txBody>
      </p:sp>
      <p:pic>
        <p:nvPicPr>
          <p:cNvPr id="5122" name="Picture 2" descr="Snowflake Fall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850640"/>
            <a:ext cx="1981200" cy="19812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5338611"/>
      </p:ext>
    </p:extLst>
  </p:cSld>
  <p:clrMapOvr>
    <a:masterClrMapping/>
  </p:clrMapOvr>
  <p:transition spd="slow">
    <p:strips dir="r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Massachusetts Bay Colony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20,000 people in 20 towns (Great Migration)</a:t>
            </a:r>
          </a:p>
          <a:p>
            <a:endParaRPr lang="en-US" dirty="0"/>
          </a:p>
          <a:p>
            <a:r>
              <a:rPr lang="en-US" dirty="0"/>
              <a:t>Made up of Puritans who were NOT tolerant of other religions</a:t>
            </a:r>
          </a:p>
          <a:p>
            <a:endParaRPr lang="en-US" dirty="0"/>
          </a:p>
          <a:p>
            <a:r>
              <a:rPr lang="en-US" dirty="0"/>
              <a:t>Must attend church (several times daily / must pay church taxes</a:t>
            </a:r>
          </a:p>
          <a:p>
            <a:endParaRPr lang="en-US" dirty="0"/>
          </a:p>
          <a:p>
            <a:r>
              <a:rPr lang="en-US" dirty="0"/>
              <a:t>Punishment was often banishment</a:t>
            </a:r>
          </a:p>
        </p:txBody>
      </p:sp>
    </p:spTree>
    <p:extLst>
      <p:ext uri="{BB962C8B-B14F-4D97-AF65-F5344CB8AC3E}">
        <p14:creationId xmlns:p14="http://schemas.microsoft.com/office/powerpoint/2010/main" val="28072777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Salem Witch Trials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Accused each other of practicing </a:t>
            </a:r>
            <a:r>
              <a:rPr lang="en-US" dirty="0">
                <a:solidFill>
                  <a:srgbClr val="FF0000"/>
                </a:solidFill>
              </a:rPr>
              <a:t>WITCHCRAFT</a:t>
            </a:r>
          </a:p>
          <a:p>
            <a:endParaRPr lang="en-US" dirty="0"/>
          </a:p>
          <a:p>
            <a:r>
              <a:rPr lang="en-US" dirty="0"/>
              <a:t>20 people executed by being; burned at the stake, stoned or crushed</a:t>
            </a:r>
          </a:p>
          <a:p>
            <a:endParaRPr lang="en-US" dirty="0"/>
          </a:p>
          <a:p>
            <a:r>
              <a:rPr lang="en-US" dirty="0"/>
              <a:t>Gave impossible tests to pass to show innocence  </a:t>
            </a:r>
          </a:p>
        </p:txBody>
      </p:sp>
      <p:pic>
        <p:nvPicPr>
          <p:cNvPr id="4" name="Picture 2" descr="Witch Riding Broomstick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953000"/>
            <a:ext cx="1706561" cy="1706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7973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Dissent in the Puritan Community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Roger Williams; </a:t>
            </a:r>
            <a:r>
              <a:rPr lang="en-US" sz="2800" dirty="0"/>
              <a:t>Banished from MBC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Starts the </a:t>
            </a:r>
            <a:r>
              <a:rPr lang="en-US" sz="2800" dirty="0">
                <a:solidFill>
                  <a:srgbClr val="FF0000"/>
                </a:solidFill>
              </a:rPr>
              <a:t>RHODE ISLAND COLONY</a:t>
            </a:r>
          </a:p>
          <a:p>
            <a:endParaRPr lang="en-US" sz="2800" dirty="0"/>
          </a:p>
          <a:p>
            <a:r>
              <a:rPr lang="en-US" sz="2800" dirty="0"/>
              <a:t>Tolerant to all religions except Catholic</a:t>
            </a:r>
          </a:p>
          <a:p>
            <a:endParaRPr lang="en-US" sz="2800" dirty="0"/>
          </a:p>
          <a:p>
            <a:r>
              <a:rPr lang="en-US" sz="2800" dirty="0"/>
              <a:t>Believed land should be purchased from Natives, not taken</a:t>
            </a:r>
          </a:p>
          <a:p>
            <a:endParaRPr lang="en-US" sz="2800" dirty="0"/>
          </a:p>
          <a:p>
            <a:r>
              <a:rPr lang="en-US" sz="2800" dirty="0"/>
              <a:t>Thought all male heads of family should be able to vote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95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 Hutchinson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Arrived in MBC in 1634</a:t>
            </a:r>
          </a:p>
          <a:p>
            <a:endParaRPr lang="en-US" dirty="0"/>
          </a:p>
          <a:p>
            <a:r>
              <a:rPr lang="en-US" dirty="0"/>
              <a:t>Challenged the churches ideas about women being less than men</a:t>
            </a:r>
          </a:p>
          <a:p>
            <a:endParaRPr lang="en-US" dirty="0"/>
          </a:p>
          <a:p>
            <a:r>
              <a:rPr lang="en-US" dirty="0"/>
              <a:t>Banished from the colony to New Netherland</a:t>
            </a:r>
          </a:p>
          <a:p>
            <a:endParaRPr lang="en-US" dirty="0"/>
          </a:p>
          <a:p>
            <a:r>
              <a:rPr lang="en-US" dirty="0"/>
              <a:t>Killed in a Native American attack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42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 Where did the 1</a:t>
            </a:r>
            <a:r>
              <a:rPr lang="en-US" baseline="30000" dirty="0"/>
              <a:t>st</a:t>
            </a:r>
            <a:r>
              <a:rPr lang="en-US" dirty="0"/>
              <a:t> New England Settlers land? What was their boat called?</a:t>
            </a:r>
          </a:p>
          <a:p>
            <a:endParaRPr lang="en-US" dirty="0"/>
          </a:p>
          <a:p>
            <a:r>
              <a:rPr lang="en-US" dirty="0"/>
              <a:t>2. Describe the </a:t>
            </a:r>
            <a:r>
              <a:rPr lang="en-US" dirty="0">
                <a:solidFill>
                  <a:srgbClr val="FF0000"/>
                </a:solidFill>
              </a:rPr>
              <a:t>MASS BAY COLONY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3. Which colony did ½ the population die in the 1</a:t>
            </a:r>
            <a:r>
              <a:rPr lang="en-US" baseline="30000" dirty="0"/>
              <a:t>st</a:t>
            </a:r>
            <a:r>
              <a:rPr lang="en-US" dirty="0"/>
              <a:t> winter? Why did they die?</a:t>
            </a:r>
          </a:p>
          <a:p>
            <a:endParaRPr lang="en-US" dirty="0"/>
          </a:p>
          <a:p>
            <a:r>
              <a:rPr lang="en-US" dirty="0"/>
              <a:t>4. What did Williams and Hutchinson have in common?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758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Colonies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5</a:t>
            </a:r>
          </a:p>
        </p:txBody>
      </p:sp>
    </p:spTree>
    <p:extLst>
      <p:ext uri="{BB962C8B-B14F-4D97-AF65-F5344CB8AC3E}">
        <p14:creationId xmlns:p14="http://schemas.microsoft.com/office/powerpoint/2010/main" val="9447612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Dutch in New York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Amsterdam is present day </a:t>
            </a:r>
            <a:r>
              <a:rPr lang="en-US" dirty="0">
                <a:solidFill>
                  <a:srgbClr val="FF0000"/>
                </a:solidFill>
              </a:rPr>
              <a:t>MANHATTAN</a:t>
            </a:r>
          </a:p>
          <a:p>
            <a:endParaRPr lang="en-US" dirty="0"/>
          </a:p>
          <a:p>
            <a:r>
              <a:rPr lang="en-US" dirty="0"/>
              <a:t>Build a wall (Wall St.) to defend the island</a:t>
            </a:r>
          </a:p>
          <a:p>
            <a:endParaRPr lang="en-US" dirty="0"/>
          </a:p>
          <a:p>
            <a:r>
              <a:rPr lang="en-US" dirty="0"/>
              <a:t>England takes over when Charles II declares the land is his brothers, the </a:t>
            </a:r>
            <a:r>
              <a:rPr lang="en-US" dirty="0">
                <a:solidFill>
                  <a:srgbClr val="FF0000"/>
                </a:solidFill>
              </a:rPr>
              <a:t>Duke of York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Gov. Stuyvesant </a:t>
            </a:r>
            <a:r>
              <a:rPr lang="en-US" dirty="0"/>
              <a:t>is forced to surrender it</a:t>
            </a:r>
          </a:p>
        </p:txBody>
      </p:sp>
    </p:spTree>
    <p:extLst>
      <p:ext uri="{BB962C8B-B14F-4D97-AF65-F5344CB8AC3E}">
        <p14:creationId xmlns:p14="http://schemas.microsoft.com/office/powerpoint/2010/main" val="3933639226"/>
      </p:ext>
    </p:extLst>
  </p:cSld>
  <p:clrMapOvr>
    <a:masterClrMapping/>
  </p:clrMapOvr>
  <p:transition spd="slow">
    <p:diamond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Jersey 1664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Fertile land for farming / religious tolerance</a:t>
            </a:r>
          </a:p>
          <a:p>
            <a:endParaRPr lang="en-US" dirty="0"/>
          </a:p>
          <a:p>
            <a:r>
              <a:rPr lang="en-US" dirty="0"/>
              <a:t>Also part of the Duke of York’s territory</a:t>
            </a:r>
          </a:p>
          <a:p>
            <a:endParaRPr lang="en-US" dirty="0"/>
          </a:p>
          <a:p>
            <a:r>
              <a:rPr lang="en-US" dirty="0"/>
              <a:t>Small colony; very poor</a:t>
            </a:r>
          </a:p>
          <a:p>
            <a:endParaRPr lang="en-US" dirty="0"/>
          </a:p>
          <a:p>
            <a:r>
              <a:rPr lang="en-US" dirty="0"/>
              <a:t>Located between DELAWARE and HUDSON rivers</a:t>
            </a:r>
          </a:p>
        </p:txBody>
      </p:sp>
    </p:spTree>
    <p:extLst>
      <p:ext uri="{BB962C8B-B14F-4D97-AF65-F5344CB8AC3E}">
        <p14:creationId xmlns:p14="http://schemas.microsoft.com/office/powerpoint/2010/main" val="206477562"/>
      </p:ext>
    </p:extLst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psomizo.com/elgg/10/map-of-central-america-and-south-america-i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2504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Pennsylvania </a:t>
            </a:r>
            <a:r>
              <a:rPr lang="en-US"/>
              <a:t>(Penn’s Woods)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Founded by </a:t>
            </a:r>
            <a:r>
              <a:rPr lang="en-US" dirty="0">
                <a:solidFill>
                  <a:srgbClr val="FF0000"/>
                </a:solidFill>
              </a:rPr>
              <a:t>WILLIAM PENN</a:t>
            </a:r>
          </a:p>
          <a:p>
            <a:endParaRPr lang="en-US" dirty="0"/>
          </a:p>
          <a:p>
            <a:r>
              <a:rPr lang="en-US" dirty="0"/>
              <a:t>Settlers were mostly </a:t>
            </a:r>
            <a:r>
              <a:rPr lang="en-US" dirty="0">
                <a:solidFill>
                  <a:srgbClr val="FF0000"/>
                </a:solidFill>
              </a:rPr>
              <a:t>Quakers</a:t>
            </a:r>
          </a:p>
          <a:p>
            <a:endParaRPr lang="en-US" dirty="0"/>
          </a:p>
          <a:p>
            <a:r>
              <a:rPr lang="en-US" dirty="0"/>
              <a:t>Pacifists (peaceful) / refused to use weapons</a:t>
            </a:r>
          </a:p>
          <a:p>
            <a:endParaRPr lang="en-US" dirty="0"/>
          </a:p>
          <a:p>
            <a:r>
              <a:rPr lang="en-US" dirty="0"/>
              <a:t>PA was a haven (safe place) for all faiths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678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Penn acquired PA </a:t>
            </a:r>
            <a:r>
              <a:rPr lang="en-US" dirty="0" err="1"/>
              <a:t>bc</a:t>
            </a:r>
            <a:r>
              <a:rPr lang="en-US" dirty="0"/>
              <a:t> he was owed $ by King Charles II of England</a:t>
            </a:r>
          </a:p>
          <a:p>
            <a:endParaRPr lang="en-US" dirty="0"/>
          </a:p>
          <a:p>
            <a:r>
              <a:rPr lang="en-US" dirty="0"/>
              <a:t>By 1700 over 20k people</a:t>
            </a:r>
          </a:p>
          <a:p>
            <a:endParaRPr lang="en-US" dirty="0"/>
          </a:p>
          <a:p>
            <a:r>
              <a:rPr lang="en-US" dirty="0"/>
              <a:t>Names his capital city </a:t>
            </a:r>
            <a:r>
              <a:rPr lang="en-US" dirty="0">
                <a:solidFill>
                  <a:srgbClr val="FF0000"/>
                </a:solidFill>
              </a:rPr>
              <a:t>PHILADELPHIA </a:t>
            </a:r>
            <a:r>
              <a:rPr lang="en-US" dirty="0"/>
              <a:t>“City of Brotherly Love”</a:t>
            </a:r>
          </a:p>
          <a:p>
            <a:endParaRPr lang="en-US" dirty="0"/>
          </a:p>
          <a:p>
            <a:r>
              <a:rPr lang="en-US" dirty="0"/>
              <a:t>Penn treated all people with equal respect (women / natives / and other religions)</a:t>
            </a:r>
          </a:p>
        </p:txBody>
      </p:sp>
    </p:spTree>
    <p:extLst>
      <p:ext uri="{BB962C8B-B14F-4D97-AF65-F5344CB8AC3E}">
        <p14:creationId xmlns:p14="http://schemas.microsoft.com/office/powerpoint/2010/main" val="1982646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Originally part of Sweden</a:t>
            </a:r>
          </a:p>
          <a:p>
            <a:endParaRPr lang="en-US" dirty="0"/>
          </a:p>
          <a:p>
            <a:r>
              <a:rPr lang="en-US" dirty="0"/>
              <a:t>Name after Baron De La </a:t>
            </a:r>
            <a:r>
              <a:rPr lang="en-US" dirty="0" err="1"/>
              <a:t>Warr</a:t>
            </a:r>
            <a:endParaRPr lang="en-US" dirty="0"/>
          </a:p>
          <a:p>
            <a:endParaRPr lang="en-US" dirty="0"/>
          </a:p>
          <a:p>
            <a:r>
              <a:rPr lang="en-US" dirty="0"/>
              <a:t>Only 500 people / mostly farming</a:t>
            </a:r>
          </a:p>
          <a:p>
            <a:endParaRPr lang="en-US" dirty="0"/>
          </a:p>
          <a:p>
            <a:r>
              <a:rPr lang="en-US" dirty="0"/>
              <a:t>Eventually conquered by </a:t>
            </a:r>
            <a:r>
              <a:rPr lang="en-US" dirty="0">
                <a:solidFill>
                  <a:srgbClr val="FF0000"/>
                </a:solidFill>
              </a:rPr>
              <a:t>PETER STUYVESANT</a:t>
            </a:r>
            <a:r>
              <a:rPr lang="en-US" dirty="0"/>
              <a:t> (Dutch)</a:t>
            </a:r>
          </a:p>
          <a:p>
            <a:endParaRPr lang="en-US" dirty="0"/>
          </a:p>
        </p:txBody>
      </p:sp>
      <p:pic>
        <p:nvPicPr>
          <p:cNvPr id="5122" name="Picture 2" descr="Delaware Fla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295400"/>
            <a:ext cx="2057400" cy="20574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47337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5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What was </a:t>
            </a:r>
            <a:r>
              <a:rPr lang="en-US" dirty="0">
                <a:solidFill>
                  <a:srgbClr val="FF0000"/>
                </a:solidFill>
              </a:rPr>
              <a:t>Manhattan</a:t>
            </a:r>
            <a:r>
              <a:rPr lang="en-US" dirty="0"/>
              <a:t> originally called? Why was Wall St. built?</a:t>
            </a:r>
          </a:p>
          <a:p>
            <a:endParaRPr lang="en-US" dirty="0"/>
          </a:p>
          <a:p>
            <a:r>
              <a:rPr lang="en-US" dirty="0"/>
              <a:t>2. Where is NJ located?</a:t>
            </a:r>
          </a:p>
          <a:p>
            <a:endParaRPr lang="en-US" dirty="0"/>
          </a:p>
          <a:p>
            <a:r>
              <a:rPr lang="en-US" dirty="0"/>
              <a:t>3. Who founded </a:t>
            </a:r>
            <a:r>
              <a:rPr lang="en-US" dirty="0">
                <a:solidFill>
                  <a:srgbClr val="FF0000"/>
                </a:solidFill>
              </a:rPr>
              <a:t>Pennsylvania</a:t>
            </a:r>
            <a:r>
              <a:rPr lang="en-US" dirty="0"/>
              <a:t>? Which religion?</a:t>
            </a:r>
          </a:p>
          <a:p>
            <a:endParaRPr lang="en-US" dirty="0"/>
          </a:p>
          <a:p>
            <a:r>
              <a:rPr lang="en-US" dirty="0"/>
              <a:t>4. Which country originally settled </a:t>
            </a:r>
            <a:r>
              <a:rPr lang="en-US" dirty="0">
                <a:solidFill>
                  <a:srgbClr val="FF0000"/>
                </a:solidFill>
              </a:rPr>
              <a:t>Delaware</a:t>
            </a:r>
            <a:r>
              <a:rPr lang="en-US" dirty="0"/>
              <a:t>? Who conquered it?</a:t>
            </a:r>
          </a:p>
        </p:txBody>
      </p:sp>
    </p:spTree>
    <p:extLst>
      <p:ext uri="{BB962C8B-B14F-4D97-AF65-F5344CB8AC3E}">
        <p14:creationId xmlns:p14="http://schemas.microsoft.com/office/powerpoint/2010/main" val="279706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Empire (1530’s)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New Spain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Ruled by a </a:t>
            </a:r>
            <a:r>
              <a:rPr lang="en-US" sz="2800" dirty="0">
                <a:solidFill>
                  <a:srgbClr val="FF0000"/>
                </a:solidFill>
              </a:rPr>
              <a:t>VICEROY</a:t>
            </a:r>
            <a:r>
              <a:rPr lang="en-US" sz="2800" dirty="0"/>
              <a:t> appointed by a king</a:t>
            </a:r>
          </a:p>
          <a:p>
            <a:endParaRPr lang="en-US" sz="2800" dirty="0"/>
          </a:p>
          <a:p>
            <a:r>
              <a:rPr lang="en-US" sz="2800" dirty="0"/>
              <a:t>Mexico</a:t>
            </a:r>
          </a:p>
          <a:p>
            <a:endParaRPr lang="en-US" sz="2800" dirty="0"/>
          </a:p>
          <a:p>
            <a:r>
              <a:rPr lang="en-US" sz="2800" dirty="0"/>
              <a:t>Central America</a:t>
            </a:r>
          </a:p>
          <a:p>
            <a:endParaRPr lang="en-US" sz="2800" dirty="0"/>
          </a:p>
          <a:p>
            <a:r>
              <a:rPr lang="en-US" sz="2800" dirty="0"/>
              <a:t>Caribbean Islands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Peru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Also ruled by a VICEROY</a:t>
            </a:r>
          </a:p>
          <a:p>
            <a:endParaRPr lang="en-US" sz="2800" dirty="0"/>
          </a:p>
          <a:p>
            <a:r>
              <a:rPr lang="en-US" sz="2800" dirty="0"/>
              <a:t>South America ( but not Brazil )</a:t>
            </a:r>
          </a:p>
        </p:txBody>
      </p:sp>
    </p:spTree>
    <p:extLst>
      <p:ext uri="{BB962C8B-B14F-4D97-AF65-F5344CB8AC3E}">
        <p14:creationId xmlns:p14="http://schemas.microsoft.com/office/powerpoint/2010/main" val="349912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Spain Colonizes Florida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Florida was to be a </a:t>
            </a:r>
            <a:r>
              <a:rPr lang="en-US" dirty="0">
                <a:solidFill>
                  <a:srgbClr val="FF0000"/>
                </a:solidFill>
              </a:rPr>
              <a:t>DEFENSIVE ZONE </a:t>
            </a:r>
            <a:r>
              <a:rPr lang="en-US" dirty="0"/>
              <a:t>against the English in the North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St. Augustine </a:t>
            </a:r>
            <a:r>
              <a:rPr lang="en-US" dirty="0"/>
              <a:t>is the 1</a:t>
            </a:r>
            <a:r>
              <a:rPr lang="en-US" baseline="30000" dirty="0"/>
              <a:t>st</a:t>
            </a:r>
            <a:r>
              <a:rPr lang="en-US" dirty="0"/>
              <a:t> established town in present day USA</a:t>
            </a:r>
          </a:p>
          <a:p>
            <a:endParaRPr lang="en-US" dirty="0"/>
          </a:p>
          <a:p>
            <a:r>
              <a:rPr lang="en-US" dirty="0"/>
              <a:t>Only 1k Spanish move to Florida</a:t>
            </a:r>
          </a:p>
        </p:txBody>
      </p:sp>
    </p:spTree>
    <p:extLst>
      <p:ext uri="{BB962C8B-B14F-4D97-AF65-F5344CB8AC3E}">
        <p14:creationId xmlns:p14="http://schemas.microsoft.com/office/powerpoint/2010/main" val="314471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Society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250k Spanish move to the America’s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Mestizo</a:t>
            </a:r>
            <a:r>
              <a:rPr lang="en-US" dirty="0"/>
              <a:t> is a mix of Spanish and Native people</a:t>
            </a:r>
          </a:p>
          <a:p>
            <a:endParaRPr lang="en-US" dirty="0"/>
          </a:p>
          <a:p>
            <a:r>
              <a:rPr lang="en-US" dirty="0"/>
              <a:t>Use “encomienda” system: Used natives as slaves</a:t>
            </a:r>
          </a:p>
          <a:p>
            <a:endParaRPr lang="en-US" dirty="0"/>
          </a:p>
          <a:p>
            <a:r>
              <a:rPr lang="en-US" dirty="0"/>
              <a:t>Exists well before the African slave </a:t>
            </a:r>
            <a:r>
              <a:rPr lang="en-US"/>
              <a:t>trade begins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00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Spanish Explorers ( Hernando De Soto)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1542 encounters present day </a:t>
            </a:r>
            <a:r>
              <a:rPr lang="en-US" dirty="0">
                <a:solidFill>
                  <a:srgbClr val="FF0000"/>
                </a:solidFill>
              </a:rPr>
              <a:t>FLORIDA</a:t>
            </a:r>
          </a:p>
          <a:p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European to cross Mississippi River</a:t>
            </a:r>
          </a:p>
          <a:p>
            <a:endParaRPr lang="en-US" dirty="0"/>
          </a:p>
          <a:p>
            <a:r>
              <a:rPr lang="en-US" dirty="0"/>
              <a:t>Dies of disease and men retreat back to Mexico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8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37F2-294F-44FC-8B52-9BEBB49D7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10445-68CE-46A5-8825-45B1D143D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ap of Mississippi River">
            <a:extLst>
              <a:ext uri="{FF2B5EF4-FFF2-40B4-BE49-F238E27FC236}">
                <a16:creationId xmlns:a16="http://schemas.microsoft.com/office/drawing/2014/main" id="{33427289-114F-47D5-9802-4680646F1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0" y="0"/>
            <a:ext cx="899768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651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1364</Words>
  <Application>Microsoft Office PowerPoint</Application>
  <PresentationFormat>On-screen Show (4:3)</PresentationFormat>
  <Paragraphs>289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Office Theme</vt:lpstr>
      <vt:lpstr>Europeans Establish Colonies</vt:lpstr>
      <vt:lpstr>Spanish Empire in America </vt:lpstr>
      <vt:lpstr>PowerPoint Presentation</vt:lpstr>
      <vt:lpstr>PowerPoint Presentation</vt:lpstr>
      <vt:lpstr>Spanish Empire (1530’s)</vt:lpstr>
      <vt:lpstr>Spain Colonizes Florida</vt:lpstr>
      <vt:lpstr>Spanish Society </vt:lpstr>
      <vt:lpstr>Spanish Explorers ( Hernando De Soto)</vt:lpstr>
      <vt:lpstr>PowerPoint Presentation</vt:lpstr>
      <vt:lpstr>Francisco Coronado</vt:lpstr>
      <vt:lpstr>Native Resistance: Pueblo Revolt</vt:lpstr>
      <vt:lpstr>Section 1 Review:</vt:lpstr>
      <vt:lpstr>The French Empire</vt:lpstr>
      <vt:lpstr>New France</vt:lpstr>
      <vt:lpstr>French in North America</vt:lpstr>
      <vt:lpstr>Jacques Cartier</vt:lpstr>
      <vt:lpstr>Samuel De Champlain</vt:lpstr>
      <vt:lpstr>Louisiana and New Orleans </vt:lpstr>
      <vt:lpstr>Section 2 Review:</vt:lpstr>
      <vt:lpstr>England’s Southern Colonies</vt:lpstr>
      <vt:lpstr>Roanoke (Lost Colony)</vt:lpstr>
      <vt:lpstr>Jamestown 1607 (1st Est. Colony) </vt:lpstr>
      <vt:lpstr>Cont. </vt:lpstr>
      <vt:lpstr>Tobacco</vt:lpstr>
      <vt:lpstr>Georgia</vt:lpstr>
      <vt:lpstr>Maryland</vt:lpstr>
      <vt:lpstr>Section 3 Review:</vt:lpstr>
      <vt:lpstr>The New England Colonies </vt:lpstr>
      <vt:lpstr>Puritanism</vt:lpstr>
      <vt:lpstr>1st Settlers 1620; Plymouth Bay Colony</vt:lpstr>
      <vt:lpstr>Plymouth Bay Colony</vt:lpstr>
      <vt:lpstr>Massachusetts Bay Colony</vt:lpstr>
      <vt:lpstr>Salem Witch Trials</vt:lpstr>
      <vt:lpstr>Dissent in the Puritan Community</vt:lpstr>
      <vt:lpstr>Anne Hutchinson </vt:lpstr>
      <vt:lpstr>Section 4 Review:</vt:lpstr>
      <vt:lpstr>Middle Colonies</vt:lpstr>
      <vt:lpstr>The Dutch in New York</vt:lpstr>
      <vt:lpstr>New Jersey 1664</vt:lpstr>
      <vt:lpstr>Pennsylvania (Penn’s Woods)</vt:lpstr>
      <vt:lpstr>PA Continued…</vt:lpstr>
      <vt:lpstr>Delaware</vt:lpstr>
      <vt:lpstr>Section 5 Review: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Europeans Establish Colonies</dc:title>
  <dc:creator>User</dc:creator>
  <cp:lastModifiedBy>ELLIOTT GREGORY</cp:lastModifiedBy>
  <cp:revision>60</cp:revision>
  <dcterms:created xsi:type="dcterms:W3CDTF">2016-01-22T14:27:45Z</dcterms:created>
  <dcterms:modified xsi:type="dcterms:W3CDTF">2020-09-25T13:02:03Z</dcterms:modified>
</cp:coreProperties>
</file>